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2" r:id="rId31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7" Type="http://schemas.openxmlformats.org/officeDocument/2006/relationships/slide" Target="slides/slide19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3" name="Shape 11833"/>
        <p:cNvGrpSpPr/>
        <p:nvPr/>
      </p:nvGrpSpPr>
      <p:grpSpPr>
        <a:xfrm>
          <a:off x="0" y="0"/>
          <a:ext cx="0" cy="0"/>
          <a:chOff x="0" y="0"/>
          <a:chExt cx="0" cy="0"/>
        </a:xfrm>
      </p:grpSpPr>
      <p:sp>
        <p:nvSpPr>
          <p:cNvPr id="11834" name="Google Shape;11834;p1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5" name="Google Shape;11835;p1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72.xml"/><Relationship Id="rId2" Type="http://schemas.openxmlformats.org/officeDocument/2006/relationships/notesSlide" Target="../notesSlides/notesSlide197.xml"/><Relationship Id="rId3" Type="http://schemas.openxmlformats.org/officeDocument/2006/relationships/image" Target="../media/image404.png"/><Relationship Id="rId4" Type="http://schemas.openxmlformats.org/officeDocument/2006/relationships/image" Target="../media/image396.png"/><Relationship Id="rId5" Type="http://schemas.openxmlformats.org/officeDocument/2006/relationships/image" Target="../media/image397.png"/><Relationship Id="rId6" Type="http://schemas.openxmlformats.org/officeDocument/2006/relationships/image" Target="../media/image402.png"/><Relationship Id="rId7" Type="http://schemas.openxmlformats.org/officeDocument/2006/relationships/image" Target="../media/image398.png"/><Relationship Id="rId8" Type="http://schemas.openxmlformats.org/officeDocument/2006/relationships/image" Target="../media/image399.png"/></Relationships>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FF66"/>
        </a:solidFill>
      </p:bgPr>
    </p:bg>
    <p:spTree>
      <p:nvGrpSpPr>
        <p:cNvPr id="11836" name="Shape 11836"/>
        <p:cNvGrpSpPr/>
        <p:nvPr/>
      </p:nvGrpSpPr>
      <p:grpSpPr>
        <a:xfrm>
          <a:off x="0" y="0"/>
          <a:ext cx="0" cy="0"/>
          <a:chOff x="0" y="0"/>
          <a:chExt cx="0" cy="0"/>
        </a:xfrm>
      </p:grpSpPr>
      <p:sp>
        <p:nvSpPr>
          <p:cNvPr id="11837" name="Google Shape;11837;p1627"/>
          <p:cNvSpPr/>
          <p:nvPr/>
        </p:nvSpPr>
        <p:spPr>
          <a:xfrm>
            <a:off x="152400" y="0"/>
            <a:ext cx="8763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600"/>
              <a:buFont typeface="Times New Roman"/>
              <a:buNone/>
            </a:pPr>
            <a:r>
              <a:rPr b="1" i="0" lang="en-US" sz="1600" u="none" cap="none" strike="noStrike">
                <a:solidFill>
                  <a:srgbClr val="3333CC"/>
                </a:solidFill>
                <a:latin typeface="Times New Roman"/>
                <a:ea typeface="Times New Roman"/>
                <a:cs typeface="Times New Roman"/>
                <a:sym typeface="Times New Roman"/>
              </a:rPr>
              <a:t>Lossless Data Compression Studies for NOAA Hyperspectral Environmental Suite (HES)</a:t>
            </a:r>
            <a:endParaRPr b="1" i="0" sz="1600" u="none" cap="none" strike="noStrike">
              <a:solidFill>
                <a:srgbClr val="3333CC"/>
              </a:solidFill>
              <a:latin typeface="Times New Roman"/>
              <a:ea typeface="Times New Roman"/>
              <a:cs typeface="Times New Roman"/>
              <a:sym typeface="Times New Roman"/>
            </a:endParaRPr>
          </a:p>
        </p:txBody>
      </p:sp>
      <p:sp>
        <p:nvSpPr>
          <p:cNvPr id="11838" name="Google Shape;11838;p1627"/>
          <p:cNvSpPr/>
          <p:nvPr/>
        </p:nvSpPr>
        <p:spPr>
          <a:xfrm>
            <a:off x="838200" y="304800"/>
            <a:ext cx="7315200"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00"/>
              </a:buClr>
              <a:buSzPts val="1100"/>
              <a:buFont typeface="Times New Roman"/>
              <a:buNone/>
            </a:pPr>
            <a:r>
              <a:rPr b="1" i="0" lang="en-US" sz="1100" u="none" cap="none" strike="noStrike">
                <a:solidFill>
                  <a:srgbClr val="800000"/>
                </a:solidFill>
                <a:latin typeface="Times New Roman"/>
                <a:ea typeface="Times New Roman"/>
                <a:cs typeface="Times New Roman"/>
                <a:sym typeface="Times New Roman"/>
              </a:rPr>
              <a:t>Bormin Huang</a:t>
            </a:r>
            <a:r>
              <a:rPr b="1" baseline="30000" i="0" lang="en-US" sz="1100" u="none" cap="none" strike="noStrike">
                <a:solidFill>
                  <a:srgbClr val="800000"/>
                </a:solidFill>
                <a:latin typeface="Times New Roman"/>
                <a:ea typeface="Times New Roman"/>
                <a:cs typeface="Times New Roman"/>
                <a:sym typeface="Times New Roman"/>
              </a:rPr>
              <a:t>1</a:t>
            </a:r>
            <a:r>
              <a:rPr b="1" i="0" lang="en-US" sz="1100" u="none" cap="none" strike="noStrike">
                <a:solidFill>
                  <a:srgbClr val="800000"/>
                </a:solidFill>
                <a:latin typeface="Times New Roman"/>
                <a:ea typeface="Times New Roman"/>
                <a:cs typeface="Times New Roman"/>
                <a:sym typeface="Times New Roman"/>
              </a:rPr>
              <a:t>, Hung-Lung Huang</a:t>
            </a:r>
            <a:r>
              <a:rPr b="1" baseline="30000" i="0" lang="en-US" sz="1100" u="none" cap="none" strike="noStrike">
                <a:solidFill>
                  <a:srgbClr val="800000"/>
                </a:solidFill>
                <a:latin typeface="Times New Roman"/>
                <a:ea typeface="Times New Roman"/>
                <a:cs typeface="Times New Roman"/>
                <a:sym typeface="Times New Roman"/>
              </a:rPr>
              <a:t>1</a:t>
            </a:r>
            <a:r>
              <a:rPr b="1" i="0" lang="en-US" sz="1100" u="none" cap="none" strike="noStrike">
                <a:solidFill>
                  <a:srgbClr val="800000"/>
                </a:solidFill>
                <a:latin typeface="Times New Roman"/>
                <a:ea typeface="Times New Roman"/>
                <a:cs typeface="Times New Roman"/>
                <a:sym typeface="Times New Roman"/>
              </a:rPr>
              <a:t>, Alok Ahuja</a:t>
            </a:r>
            <a:r>
              <a:rPr b="1" baseline="30000" i="0" lang="en-US" sz="1100" u="none" cap="none" strike="noStrike">
                <a:solidFill>
                  <a:srgbClr val="800000"/>
                </a:solidFill>
                <a:latin typeface="Times New Roman"/>
                <a:ea typeface="Times New Roman"/>
                <a:cs typeface="Times New Roman"/>
                <a:sym typeface="Times New Roman"/>
              </a:rPr>
              <a:t>1</a:t>
            </a:r>
            <a:r>
              <a:rPr b="1" i="0" lang="en-US" sz="1100" u="none" cap="none" strike="noStrike">
                <a:solidFill>
                  <a:srgbClr val="800000"/>
                </a:solidFill>
                <a:latin typeface="Times New Roman"/>
                <a:ea typeface="Times New Roman"/>
                <a:cs typeface="Times New Roman"/>
                <a:sym typeface="Times New Roman"/>
              </a:rPr>
              <a:t>, Hao Chen</a:t>
            </a:r>
            <a:r>
              <a:rPr b="1" baseline="30000" i="0" lang="en-US" sz="1100" u="none" cap="none" strike="noStrike">
                <a:solidFill>
                  <a:srgbClr val="800000"/>
                </a:solidFill>
                <a:latin typeface="Times New Roman"/>
                <a:ea typeface="Times New Roman"/>
                <a:cs typeface="Times New Roman"/>
                <a:sym typeface="Times New Roman"/>
              </a:rPr>
              <a:t>1</a:t>
            </a:r>
            <a:r>
              <a:rPr b="1" i="0" lang="en-US" sz="1100" u="none" cap="none" strike="noStrike">
                <a:solidFill>
                  <a:srgbClr val="800000"/>
                </a:solidFill>
                <a:latin typeface="Times New Roman"/>
                <a:ea typeface="Times New Roman"/>
                <a:cs typeface="Times New Roman"/>
                <a:sym typeface="Times New Roman"/>
              </a:rPr>
              <a:t>, Timothy J. Schmit</a:t>
            </a:r>
            <a:r>
              <a:rPr b="1" baseline="30000" i="0" lang="en-US" sz="1100" u="none" cap="none" strike="noStrike">
                <a:solidFill>
                  <a:srgbClr val="800000"/>
                </a:solidFill>
                <a:latin typeface="Times New Roman"/>
                <a:ea typeface="Times New Roman"/>
                <a:cs typeface="Times New Roman"/>
                <a:sym typeface="Times New Roman"/>
              </a:rPr>
              <a:t>2</a:t>
            </a:r>
            <a:r>
              <a:rPr b="1" i="0" lang="en-US" sz="1100" u="none" cap="none" strike="noStrike">
                <a:solidFill>
                  <a:srgbClr val="800000"/>
                </a:solidFill>
                <a:latin typeface="Times New Roman"/>
                <a:ea typeface="Times New Roman"/>
                <a:cs typeface="Times New Roman"/>
                <a:sym typeface="Times New Roman"/>
              </a:rPr>
              <a:t>, and Roger W. Heymann</a:t>
            </a:r>
            <a:r>
              <a:rPr b="1" baseline="30000" i="0" lang="en-US" sz="1100" u="none" cap="none" strike="noStrike">
                <a:solidFill>
                  <a:srgbClr val="800000"/>
                </a:solidFill>
                <a:latin typeface="Times New Roman"/>
                <a:ea typeface="Times New Roman"/>
                <a:cs typeface="Times New Roman"/>
                <a:sym typeface="Times New Roman"/>
              </a:rPr>
              <a:t>3</a:t>
            </a:r>
            <a:endParaRPr b="1" i="0" sz="1100" u="none" cap="none" strike="noStrike">
              <a:solidFill>
                <a:srgbClr val="800000"/>
              </a:solidFill>
              <a:latin typeface="Times New Roman"/>
              <a:ea typeface="Times New Roman"/>
              <a:cs typeface="Times New Roman"/>
              <a:sym typeface="Times New Roman"/>
            </a:endParaRPr>
          </a:p>
          <a:p>
            <a:pPr indent="0" lvl="0" marL="0" marR="0" rtl="0" algn="ctr">
              <a:lnSpc>
                <a:spcPct val="100000"/>
              </a:lnSpc>
              <a:spcBef>
                <a:spcPts val="500"/>
              </a:spcBef>
              <a:spcAft>
                <a:spcPts val="0"/>
              </a:spcAft>
              <a:buClr>
                <a:srgbClr val="800000"/>
              </a:buClr>
              <a:buSzPts val="1000"/>
              <a:buFont typeface="Times New Roman"/>
              <a:buNone/>
            </a:pPr>
            <a:r>
              <a:rPr b="1" baseline="30000" i="0" lang="en-US" sz="1000" u="none" cap="none" strike="noStrike">
                <a:solidFill>
                  <a:srgbClr val="800000"/>
                </a:solidFill>
                <a:latin typeface="Times New Roman"/>
                <a:ea typeface="Times New Roman"/>
                <a:cs typeface="Times New Roman"/>
                <a:sym typeface="Times New Roman"/>
              </a:rPr>
              <a:t>1</a:t>
            </a:r>
            <a:r>
              <a:rPr b="1" i="0" lang="en-US" sz="1000" u="none" cap="none" strike="noStrike">
                <a:solidFill>
                  <a:srgbClr val="800000"/>
                </a:solidFill>
                <a:latin typeface="Times New Roman"/>
                <a:ea typeface="Times New Roman"/>
                <a:cs typeface="Times New Roman"/>
                <a:sym typeface="Times New Roman"/>
              </a:rPr>
              <a:t>Cooperative Institute for Meteorological Satellite Studies, University of Wisconsin-Madison, </a:t>
            </a:r>
            <a:r>
              <a:rPr b="1" baseline="30000" i="0" lang="en-US" sz="1000" u="none" cap="none" strike="noStrike">
                <a:solidFill>
                  <a:srgbClr val="800000"/>
                </a:solidFill>
                <a:latin typeface="Times New Roman"/>
                <a:ea typeface="Times New Roman"/>
                <a:cs typeface="Times New Roman"/>
                <a:sym typeface="Times New Roman"/>
              </a:rPr>
              <a:t>2</a:t>
            </a:r>
            <a:r>
              <a:rPr b="1" i="0" lang="en-US" sz="1000" u="none" cap="none" strike="noStrike">
                <a:solidFill>
                  <a:srgbClr val="800000"/>
                </a:solidFill>
                <a:latin typeface="Times New Roman"/>
                <a:ea typeface="Times New Roman"/>
                <a:cs typeface="Times New Roman"/>
                <a:sym typeface="Times New Roman"/>
              </a:rPr>
              <a:t>NOAA/NESDIS, Office of Research and Applications, </a:t>
            </a:r>
            <a:r>
              <a:rPr b="1" baseline="30000" i="0" lang="en-US" sz="1000" u="none" cap="none" strike="noStrike">
                <a:solidFill>
                  <a:srgbClr val="800000"/>
                </a:solidFill>
                <a:latin typeface="Times New Roman"/>
                <a:ea typeface="Times New Roman"/>
                <a:cs typeface="Times New Roman"/>
                <a:sym typeface="Times New Roman"/>
              </a:rPr>
              <a:t>3</a:t>
            </a:r>
            <a:r>
              <a:rPr b="1" i="0" lang="en-US" sz="1000" u="none" cap="none" strike="noStrike">
                <a:solidFill>
                  <a:srgbClr val="800000"/>
                </a:solidFill>
                <a:latin typeface="Times New Roman"/>
                <a:ea typeface="Times New Roman"/>
                <a:cs typeface="Times New Roman"/>
                <a:sym typeface="Times New Roman"/>
              </a:rPr>
              <a:t>NOAA/NESDIS, Office of Systems Development</a:t>
            </a:r>
            <a:endParaRPr/>
          </a:p>
        </p:txBody>
      </p:sp>
      <p:sp>
        <p:nvSpPr>
          <p:cNvPr id="11839" name="Google Shape;11839;p1627"/>
          <p:cNvSpPr/>
          <p:nvPr/>
        </p:nvSpPr>
        <p:spPr>
          <a:xfrm>
            <a:off x="0" y="1066800"/>
            <a:ext cx="3352800" cy="3376613"/>
          </a:xfrm>
          <a:prstGeom prst="rect">
            <a:avLst/>
          </a:prstGeom>
          <a:noFill/>
          <a:ln>
            <a:noFill/>
          </a:ln>
        </p:spPr>
        <p:txBody>
          <a:bodyPr anchorCtr="0" anchor="t" bIns="45700" lIns="91425" spcFirstLastPara="1" rIns="91425" wrap="square" tIns="45700">
            <a:noAutofit/>
          </a:bodyPr>
          <a:lstStyle/>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 We investigated lossless compression of 3D hyperspectral sounder data using </a:t>
            </a:r>
            <a:endParaRPr/>
          </a:p>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wavelet-based (</a:t>
            </a:r>
            <a:r>
              <a:rPr b="1" i="0" lang="en-US" sz="1100" u="none" cap="none" strike="noStrike">
                <a:solidFill>
                  <a:srgbClr val="0000FF"/>
                </a:solidFill>
                <a:latin typeface="Arial"/>
                <a:ea typeface="Arial"/>
                <a:cs typeface="Arial"/>
                <a:sym typeface="Arial"/>
              </a:rPr>
              <a:t>JPEG2000</a:t>
            </a:r>
            <a:r>
              <a:rPr b="1" i="0" lang="en-US" sz="1100" u="none" cap="none" strike="noStrike">
                <a:solidFill>
                  <a:srgbClr val="000000"/>
                </a:solidFill>
                <a:latin typeface="Arial"/>
                <a:ea typeface="Arial"/>
                <a:cs typeface="Arial"/>
                <a:sym typeface="Arial"/>
              </a:rPr>
              <a:t>, </a:t>
            </a:r>
            <a:r>
              <a:rPr b="1" i="0" lang="en-US" sz="1100" u="none" cap="none" strike="noStrike">
                <a:solidFill>
                  <a:srgbClr val="0000FF"/>
                </a:solidFill>
                <a:latin typeface="Arial"/>
                <a:ea typeface="Arial"/>
                <a:cs typeface="Arial"/>
                <a:sym typeface="Arial"/>
              </a:rPr>
              <a:t>3D SPIHT</a:t>
            </a:r>
            <a:r>
              <a:rPr b="1" i="0" lang="en-US" sz="1100" u="none" cap="none" strike="noStrike">
                <a:solidFill>
                  <a:srgbClr val="000000"/>
                </a:solidFill>
                <a:latin typeface="Arial"/>
                <a:ea typeface="Arial"/>
                <a:cs typeface="Arial"/>
                <a:sym typeface="Arial"/>
              </a:rPr>
              <a:t>), </a:t>
            </a:r>
            <a:endParaRPr/>
          </a:p>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predictor-based (</a:t>
            </a:r>
            <a:r>
              <a:rPr b="1" i="0" lang="en-US" sz="1100" u="none" cap="none" strike="noStrike">
                <a:solidFill>
                  <a:srgbClr val="0000FF"/>
                </a:solidFill>
                <a:latin typeface="Arial"/>
                <a:ea typeface="Arial"/>
                <a:cs typeface="Arial"/>
                <a:sym typeface="Arial"/>
              </a:rPr>
              <a:t>JPEG-LS</a:t>
            </a:r>
            <a:r>
              <a:rPr b="1" i="0" lang="en-US" sz="1100" u="none" cap="none" strike="noStrike">
                <a:solidFill>
                  <a:srgbClr val="000000"/>
                </a:solidFill>
                <a:latin typeface="Arial"/>
                <a:ea typeface="Arial"/>
                <a:cs typeface="Arial"/>
                <a:sym typeface="Arial"/>
              </a:rPr>
              <a:t>, </a:t>
            </a:r>
            <a:r>
              <a:rPr b="1" i="0" lang="en-US" sz="1100" u="none" cap="none" strike="noStrike">
                <a:solidFill>
                  <a:srgbClr val="0000FF"/>
                </a:solidFill>
                <a:latin typeface="Arial"/>
                <a:ea typeface="Arial"/>
                <a:cs typeface="Arial"/>
                <a:sym typeface="Arial"/>
              </a:rPr>
              <a:t>CALIC</a:t>
            </a:r>
            <a:r>
              <a:rPr b="1" i="0" lang="en-US" sz="1100" u="none" cap="none" strike="noStrike">
                <a:solidFill>
                  <a:srgbClr val="000000"/>
                </a:solidFill>
                <a:latin typeface="Arial"/>
                <a:ea typeface="Arial"/>
                <a:cs typeface="Arial"/>
                <a:sym typeface="Arial"/>
              </a:rPr>
              <a:t>), and </a:t>
            </a:r>
            <a:endParaRPr/>
          </a:p>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block-based (</a:t>
            </a:r>
            <a:r>
              <a:rPr b="1" i="0" lang="en-US" sz="1100" u="none" cap="none" strike="noStrike">
                <a:solidFill>
                  <a:srgbClr val="0000FF"/>
                </a:solidFill>
                <a:latin typeface="Arial"/>
                <a:ea typeface="Arial"/>
                <a:cs typeface="Arial"/>
                <a:sym typeface="Arial"/>
              </a:rPr>
              <a:t>BWT</a:t>
            </a:r>
            <a:r>
              <a:rPr b="1" i="0" lang="en-US" sz="1100" u="none" cap="none" strike="noStrike">
                <a:solidFill>
                  <a:srgbClr val="000000"/>
                </a:solidFill>
                <a:latin typeface="Arial"/>
                <a:ea typeface="Arial"/>
                <a:cs typeface="Arial"/>
                <a:sym typeface="Arial"/>
              </a:rPr>
              <a:t>) algorithms.</a:t>
            </a:r>
            <a:endParaRPr/>
          </a:p>
          <a:p>
            <a:pPr indent="0" lvl="0" marL="0" marR="0" rtl="0" algn="l">
              <a:lnSpc>
                <a:spcPct val="100000"/>
              </a:lnSpc>
              <a:spcBef>
                <a:spcPts val="0"/>
              </a:spcBef>
              <a:spcAft>
                <a:spcPts val="0"/>
              </a:spcAft>
              <a:buClr>
                <a:schemeClr val="dk1"/>
              </a:buClr>
              <a:buSzPts val="1000"/>
              <a:buFont typeface="Times New Roman"/>
              <a:buNone/>
            </a:pPr>
            <a:r>
              <a:t/>
            </a:r>
            <a:endParaRPr b="1" i="0" sz="1000" u="none" cap="none" strike="noStrike">
              <a:solidFill>
                <a:srgbClr val="000000"/>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 Compression is performed on 10 AIRS observed radiance granules.</a:t>
            </a:r>
            <a:endParaRPr/>
          </a:p>
          <a:p>
            <a:pPr indent="0" lvl="0" marL="0" marR="0" rtl="0" algn="l">
              <a:lnSpc>
                <a:spcPct val="100000"/>
              </a:lnSpc>
              <a:spcBef>
                <a:spcPts val="0"/>
              </a:spcBef>
              <a:spcAft>
                <a:spcPts val="0"/>
              </a:spcAft>
              <a:buClr>
                <a:schemeClr val="dk1"/>
              </a:buClr>
              <a:buSzPts val="1100"/>
              <a:buFont typeface="Times New Roman"/>
              <a:buNone/>
            </a:pPr>
            <a:r>
              <a:t/>
            </a:r>
            <a:endParaRPr b="1" i="0" sz="1100" u="none" cap="none" strike="noStrike">
              <a:solidFill>
                <a:srgbClr val="000000"/>
              </a:solidFill>
              <a:latin typeface="Arial"/>
              <a:ea typeface="Arial"/>
              <a:cs typeface="Arial"/>
              <a:sym typeface="Arial"/>
            </a:endParaRPr>
          </a:p>
          <a:p>
            <a:pPr indent="-63500" lvl="0" marL="0" marR="0" rtl="0" algn="l">
              <a:lnSpc>
                <a:spcPct val="10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We developed </a:t>
            </a:r>
            <a:r>
              <a:rPr b="1" i="0" lang="en-US" sz="1100" u="none" cap="none" strike="noStrike">
                <a:solidFill>
                  <a:srgbClr val="FF0000"/>
                </a:solidFill>
                <a:latin typeface="Arial"/>
                <a:ea typeface="Arial"/>
                <a:cs typeface="Arial"/>
                <a:sym typeface="Arial"/>
              </a:rPr>
              <a:t>the BAR scheme</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as</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a </a:t>
            </a:r>
            <a:r>
              <a:rPr b="1" i="0" lang="en-US" sz="1100" u="none" cap="none" strike="noStrike">
                <a:solidFill>
                  <a:srgbClr val="0000FF"/>
                </a:solidFill>
                <a:latin typeface="Arial"/>
                <a:ea typeface="Arial"/>
                <a:cs typeface="Arial"/>
                <a:sym typeface="Arial"/>
              </a:rPr>
              <a:t>data preprocessing</a:t>
            </a:r>
            <a:r>
              <a:rPr b="1" i="0" lang="en-US" sz="1100" u="none" cap="none" strike="noStrike">
                <a:solidFill>
                  <a:srgbClr val="000000"/>
                </a:solidFill>
                <a:latin typeface="Arial"/>
                <a:ea typeface="Arial"/>
                <a:cs typeface="Arial"/>
                <a:sym typeface="Arial"/>
              </a:rPr>
              <a:t> technique</a:t>
            </a:r>
            <a:r>
              <a:rPr b="1" i="0" lang="en-US" sz="1100" u="none" cap="none" strike="noStrike">
                <a:solidFill>
                  <a:srgbClr val="FF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to significantly improve compression ratios of these </a:t>
            </a:r>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state-of-the-art compression methods.</a:t>
            </a:r>
            <a:endParaRPr/>
          </a:p>
          <a:p>
            <a:pPr indent="-63500" lvl="0" marL="0" marR="0" rtl="0" algn="l">
              <a:lnSpc>
                <a:spcPct val="10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 </a:t>
            </a:r>
            <a:r>
              <a:rPr b="1" i="0" lang="en-US" sz="1100" u="none" cap="none" strike="noStrike">
                <a:solidFill>
                  <a:srgbClr val="FF0000"/>
                </a:solidFill>
                <a:latin typeface="Arial"/>
                <a:ea typeface="Arial"/>
                <a:cs typeface="Arial"/>
                <a:sym typeface="Arial"/>
              </a:rPr>
              <a:t>Without BAR,</a:t>
            </a:r>
            <a:r>
              <a:rPr b="0" i="0" lang="en-US" sz="18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the performance rank in terms of compression ratios</a:t>
            </a:r>
            <a:r>
              <a:rPr b="1" i="0" lang="en-US" sz="1100" u="none" cap="none" strike="noStrike">
                <a:solidFill>
                  <a:srgbClr val="3333CC"/>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is:</a:t>
            </a:r>
            <a:r>
              <a:rPr b="1" i="0" lang="en-US"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FF"/>
              </a:buClr>
              <a:buSzPts val="1000"/>
              <a:buFont typeface="Arial"/>
              <a:buNone/>
            </a:pPr>
            <a:r>
              <a:rPr b="1" i="0" lang="en-US" sz="1000" u="none" cap="none" strike="noStrike">
                <a:solidFill>
                  <a:srgbClr val="0000FF"/>
                </a:solidFill>
                <a:latin typeface="Arial"/>
                <a:ea typeface="Arial"/>
                <a:cs typeface="Arial"/>
                <a:sym typeface="Arial"/>
              </a:rPr>
              <a:t>JPEG-LS  &gt; 3D SPIHT &gt; JPEG2000 &gt; CALIC &gt; BWT</a:t>
            </a:r>
            <a:r>
              <a:rPr b="1" i="0" lang="en-US" sz="1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000"/>
              <a:buFont typeface="Times New Roman"/>
              <a:buNone/>
            </a:pPr>
            <a:r>
              <a:t/>
            </a:r>
            <a:endParaRPr b="1" i="0" sz="10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FF0000"/>
              </a:buClr>
              <a:buSzPts val="1200"/>
              <a:buFont typeface="Arial"/>
              <a:buChar char="•"/>
            </a:pPr>
            <a:r>
              <a:rPr b="1" i="0" lang="en-US" sz="1200" u="none" cap="none" strike="noStrike">
                <a:solidFill>
                  <a:srgbClr val="FF0000"/>
                </a:solidFill>
                <a:latin typeface="Arial"/>
                <a:ea typeface="Arial"/>
                <a:cs typeface="Arial"/>
                <a:sym typeface="Arial"/>
              </a:rPr>
              <a:t> With BAR, all these compression methods perform almost equally well !</a:t>
            </a:r>
            <a:r>
              <a:rPr b="0" i="0" lang="en-US" sz="1200" u="none" cap="none" strike="noStrike">
                <a:solidFill>
                  <a:srgbClr val="FF6600"/>
                </a:solidFill>
                <a:latin typeface="Arial"/>
                <a:ea typeface="Arial"/>
                <a:cs typeface="Arial"/>
                <a:sym typeface="Arial"/>
              </a:rPr>
              <a:t> </a:t>
            </a:r>
            <a:endParaRPr/>
          </a:p>
        </p:txBody>
      </p:sp>
      <p:pic>
        <p:nvPicPr>
          <p:cNvPr id="11840" name="Google Shape;11840;p1627"/>
          <p:cNvPicPr preferRelativeResize="0"/>
          <p:nvPr/>
        </p:nvPicPr>
        <p:blipFill rotWithShape="1">
          <a:blip r:embed="rId3">
            <a:alphaModFix/>
          </a:blip>
          <a:srcRect b="0" l="0" r="0" t="0"/>
          <a:stretch/>
        </p:blipFill>
        <p:spPr>
          <a:xfrm>
            <a:off x="3276600" y="990600"/>
            <a:ext cx="5791200" cy="3505200"/>
          </a:xfrm>
          <a:prstGeom prst="rect">
            <a:avLst/>
          </a:prstGeom>
          <a:noFill/>
          <a:ln>
            <a:noFill/>
          </a:ln>
        </p:spPr>
      </p:pic>
      <p:pic>
        <p:nvPicPr>
          <p:cNvPr id="11841" name="Google Shape;11841;p1627"/>
          <p:cNvPicPr preferRelativeResize="0"/>
          <p:nvPr/>
        </p:nvPicPr>
        <p:blipFill rotWithShape="1">
          <a:blip r:embed="rId4">
            <a:alphaModFix/>
          </a:blip>
          <a:srcRect b="0" l="0" r="0" t="0"/>
          <a:stretch/>
        </p:blipFill>
        <p:spPr>
          <a:xfrm>
            <a:off x="76200" y="4724400"/>
            <a:ext cx="1676400" cy="1905000"/>
          </a:xfrm>
          <a:prstGeom prst="rect">
            <a:avLst/>
          </a:prstGeom>
          <a:noFill/>
          <a:ln>
            <a:noFill/>
          </a:ln>
        </p:spPr>
      </p:pic>
      <p:pic>
        <p:nvPicPr>
          <p:cNvPr id="11842" name="Google Shape;11842;p1627"/>
          <p:cNvPicPr preferRelativeResize="0"/>
          <p:nvPr/>
        </p:nvPicPr>
        <p:blipFill rotWithShape="1">
          <a:blip r:embed="rId5">
            <a:alphaModFix/>
          </a:blip>
          <a:srcRect b="0" l="0" r="0" t="0"/>
          <a:stretch/>
        </p:blipFill>
        <p:spPr>
          <a:xfrm>
            <a:off x="1828800" y="4724400"/>
            <a:ext cx="1752600" cy="1905000"/>
          </a:xfrm>
          <a:prstGeom prst="rect">
            <a:avLst/>
          </a:prstGeom>
          <a:noFill/>
          <a:ln>
            <a:noFill/>
          </a:ln>
        </p:spPr>
      </p:pic>
      <p:pic>
        <p:nvPicPr>
          <p:cNvPr id="11843" name="Google Shape;11843;p1627"/>
          <p:cNvPicPr preferRelativeResize="0"/>
          <p:nvPr/>
        </p:nvPicPr>
        <p:blipFill rotWithShape="1">
          <a:blip r:embed="rId6">
            <a:alphaModFix/>
          </a:blip>
          <a:srcRect b="0" l="0" r="0" t="0"/>
          <a:stretch/>
        </p:blipFill>
        <p:spPr>
          <a:xfrm>
            <a:off x="3657600" y="4724400"/>
            <a:ext cx="1752600" cy="1905000"/>
          </a:xfrm>
          <a:prstGeom prst="rect">
            <a:avLst/>
          </a:prstGeom>
          <a:noFill/>
          <a:ln>
            <a:noFill/>
          </a:ln>
        </p:spPr>
      </p:pic>
      <p:pic>
        <p:nvPicPr>
          <p:cNvPr id="11844" name="Google Shape;11844;p1627"/>
          <p:cNvPicPr preferRelativeResize="0"/>
          <p:nvPr/>
        </p:nvPicPr>
        <p:blipFill rotWithShape="1">
          <a:blip r:embed="rId7">
            <a:alphaModFix/>
          </a:blip>
          <a:srcRect b="0" l="0" r="0" t="0"/>
          <a:stretch/>
        </p:blipFill>
        <p:spPr>
          <a:xfrm>
            <a:off x="5486400" y="4724400"/>
            <a:ext cx="1828800" cy="1905000"/>
          </a:xfrm>
          <a:prstGeom prst="rect">
            <a:avLst/>
          </a:prstGeom>
          <a:noFill/>
          <a:ln>
            <a:noFill/>
          </a:ln>
        </p:spPr>
      </p:pic>
      <p:pic>
        <p:nvPicPr>
          <p:cNvPr id="11845" name="Google Shape;11845;p1627"/>
          <p:cNvPicPr preferRelativeResize="0"/>
          <p:nvPr/>
        </p:nvPicPr>
        <p:blipFill rotWithShape="1">
          <a:blip r:embed="rId8">
            <a:alphaModFix/>
          </a:blip>
          <a:srcRect b="0" l="0" r="0" t="0"/>
          <a:stretch/>
        </p:blipFill>
        <p:spPr>
          <a:xfrm>
            <a:off x="7391400" y="4724400"/>
            <a:ext cx="1676400" cy="1905000"/>
          </a:xfrm>
          <a:prstGeom prst="rect">
            <a:avLst/>
          </a:prstGeom>
          <a:noFill/>
          <a:ln>
            <a:noFill/>
          </a:ln>
        </p:spPr>
      </p:pic>
      <p:sp>
        <p:nvSpPr>
          <p:cNvPr id="11846" name="Google Shape;11846;p1627"/>
          <p:cNvSpPr/>
          <p:nvPr/>
        </p:nvSpPr>
        <p:spPr>
          <a:xfrm>
            <a:off x="2057400" y="6613525"/>
            <a:ext cx="57150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00"/>
              </a:buClr>
              <a:buSzPts val="1000"/>
              <a:buFont typeface="Arial"/>
              <a:buNone/>
            </a:pPr>
            <a:r>
              <a:rPr b="1" i="0" lang="en-US" sz="1000" u="none" cap="none" strike="noStrike">
                <a:solidFill>
                  <a:srgbClr val="006600"/>
                </a:solidFill>
                <a:latin typeface="Arial"/>
                <a:ea typeface="Arial"/>
                <a:cs typeface="Arial"/>
                <a:sym typeface="Arial"/>
              </a:rPr>
              <a:t>AIRS radiance field at wavenumber 900.3cm</a:t>
            </a:r>
            <a:r>
              <a:rPr b="1" baseline="30000" i="0" lang="en-US" sz="1000" u="none" cap="none" strike="noStrike">
                <a:solidFill>
                  <a:srgbClr val="006600"/>
                </a:solidFill>
                <a:latin typeface="Arial"/>
                <a:ea typeface="Arial"/>
                <a:cs typeface="Arial"/>
                <a:sym typeface="Arial"/>
              </a:rPr>
              <a:t>-1</a:t>
            </a:r>
            <a:r>
              <a:rPr b="1" i="0" lang="en-US" sz="1000" u="none" cap="none" strike="noStrike">
                <a:solidFill>
                  <a:srgbClr val="006600"/>
                </a:solidFill>
                <a:latin typeface="Arial"/>
                <a:ea typeface="Arial"/>
                <a:cs typeface="Arial"/>
                <a:sym typeface="Arial"/>
              </a:rPr>
              <a:t> for first 5 selected granules, Sept. 6, 2002</a:t>
            </a:r>
            <a:endParaRPr/>
          </a:p>
        </p:txBody>
      </p:sp>
      <p:sp>
        <p:nvSpPr>
          <p:cNvPr id="11847" name="Google Shape;11847;p1627"/>
          <p:cNvSpPr/>
          <p:nvPr/>
        </p:nvSpPr>
        <p:spPr>
          <a:xfrm>
            <a:off x="3886200" y="4419600"/>
            <a:ext cx="50292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00"/>
              </a:buClr>
              <a:buSzPts val="3000"/>
              <a:buFont typeface="Arial"/>
              <a:buNone/>
            </a:pPr>
            <a:r>
              <a:rPr b="1" i="0" lang="en-US" sz="3000" u="none" cap="none" strike="noStrike">
                <a:solidFill>
                  <a:srgbClr val="006600"/>
                </a:solidFill>
                <a:latin typeface="Arial"/>
                <a:ea typeface="Arial"/>
                <a:cs typeface="Arial"/>
                <a:sym typeface="Arial"/>
              </a:rPr>
              <a:t>Comparison of various compression methods with and without the BAR scheme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